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99" r:id="rId3"/>
    <p:sldId id="257" r:id="rId4"/>
    <p:sldId id="258" r:id="rId5"/>
    <p:sldId id="297" r:id="rId6"/>
    <p:sldId id="259" r:id="rId7"/>
    <p:sldId id="260" r:id="rId8"/>
    <p:sldId id="261" r:id="rId9"/>
    <p:sldId id="29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92" r:id="rId19"/>
    <p:sldId id="270" r:id="rId20"/>
    <p:sldId id="271" r:id="rId21"/>
    <p:sldId id="298" r:id="rId22"/>
    <p:sldId id="272" r:id="rId23"/>
    <p:sldId id="273" r:id="rId24"/>
    <p:sldId id="274" r:id="rId25"/>
    <p:sldId id="293" r:id="rId26"/>
    <p:sldId id="275" r:id="rId27"/>
    <p:sldId id="276" r:id="rId28"/>
    <p:sldId id="277" r:id="rId29"/>
    <p:sldId id="278" r:id="rId30"/>
    <p:sldId id="279" r:id="rId31"/>
    <p:sldId id="294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95" r:id="rId40"/>
    <p:sldId id="287" r:id="rId41"/>
    <p:sldId id="288" r:id="rId42"/>
    <p:sldId id="289" r:id="rId43"/>
    <p:sldId id="296" r:id="rId44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82" autoAdjust="0"/>
  </p:normalViewPr>
  <p:slideViewPr>
    <p:cSldViewPr>
      <p:cViewPr varScale="1">
        <p:scale>
          <a:sx n="98" d="100"/>
          <a:sy n="98" d="100"/>
        </p:scale>
        <p:origin x="101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4634298-D333-423B-A28A-FC050C44A0A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D4B360-156B-43D2-8960-60015770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600" b="1" dirty="0"/>
              <a:t>Algebra II 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2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65°+360°=425°; 65°-360°=-295°</a:t>
            </a:r>
          </a:p>
          <a:p>
            <a:endParaRPr lang="en-US" dirty="0"/>
          </a:p>
          <a:p>
            <a:r>
              <a:rPr lang="en-US" dirty="0"/>
              <a:t>300°+360°=660°; 300°-360°=-60°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94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85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Probably only need to memorize</a:t>
            </a:r>
            <a:r>
              <a:rPr lang="en-US" baseline="0" dirty="0"/>
              <a:t> 1</a:t>
            </a:r>
            <a:r>
              <a:rPr lang="en-US" baseline="30000" dirty="0"/>
              <a:t>st</a:t>
            </a:r>
            <a:r>
              <a:rPr lang="en-US" baseline="0" dirty="0"/>
              <a:t> quadrant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38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135°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180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°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−50°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180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°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180°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=225°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180°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=18°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135°(𝜋/180°)=3𝜋/4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−50°(𝜋/180°)=−5𝜋/18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5𝜋/4 ((180°)/𝜋)=225°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𝜋/10 ((180°)/𝜋)=18°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19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49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=220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=110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≈346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220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=12100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≈38013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𝜃=𝜋/2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𝑠=𝑟𝜃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𝑠=220(𝜋/2)=110𝜋≈346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𝐴=1/2 𝑟^2 𝜃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𝐴=1/2 (220)^2 (𝜋/2)=12100𝜋≈38013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74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00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28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     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i="1" dirty="0">
                    <a:latin typeface="Cambria Math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=−1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−8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=289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=17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𝑢𝑛𝑑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𝑢𝑛𝑑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𝑟^2=𝑥^2+𝑦^2=3^2+(−3)^2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𝑟=√18=3√2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sin⁡𝜃=−3/(3√2)=−√2/2        cos⁡𝜃=3/(3√2)=√2/2</a:t>
                </a:r>
                <a:r>
                  <a:rPr lang="en-US" b="0" i="1" dirty="0" smtClean="0">
                    <a:latin typeface="Cambria Math"/>
                  </a:rPr>
                  <a:t>   </a:t>
                </a:r>
                <a:r>
                  <a:rPr lang="en-US" b="0" i="0" smtClean="0">
                    <a:latin typeface="Cambria Math"/>
                  </a:rPr>
                  <a:t>tan⁡𝜃=−3/3=−1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csc⁡𝜃=−√2</a:t>
                </a:r>
                <a:r>
                  <a:rPr lang="en-US" dirty="0" smtClean="0"/>
                  <a:t>               </a:t>
                </a:r>
                <a:r>
                  <a:rPr lang="en-US" b="0" i="0" dirty="0" smtClean="0">
                    <a:latin typeface="Cambria Math"/>
                  </a:rPr>
                  <a:t>sec⁡𝜃=√2</a:t>
                </a:r>
                <a:r>
                  <a:rPr lang="en-US" dirty="0" smtClean="0"/>
                  <a:t>           </a:t>
                </a:r>
                <a:r>
                  <a:rPr lang="en-US" b="0" i="0" dirty="0" smtClean="0">
                    <a:latin typeface="Cambria Math"/>
                  </a:rPr>
                  <a:t>cot⁡𝜃=−1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𝑟^2=(−8)^2+〖15〗^2=289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𝑟=17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sin⁡𝜃=15/17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cos⁡𝜃=−8/17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tan⁡𝜃=−15/8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csc⁡𝜃=17/15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sec⁡𝜃=−17/8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cot⁡𝜃=−8/15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sin⁡𝜃=0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cos⁡𝜃=−1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csc⁡𝜃=𝑢𝑛𝑑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sec⁡𝜃=−1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cot⁡𝜃=𝑢𝑛𝑑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66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     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i="1" dirty="0">
                    <a:latin typeface="Cambria Math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=−1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−8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=289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=17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𝑢𝑛𝑑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𝑢𝑛𝑑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𝑟^2=𝑥^2+𝑦^2=3^2+(−3)^2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𝑟=√18=3√2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sin⁡𝜃=−3/(3√2)=−√2/2        cos⁡𝜃=3/(3√2)=√2/2</a:t>
                </a:r>
                <a:r>
                  <a:rPr lang="en-US" b="0" i="1" dirty="0" smtClean="0">
                    <a:latin typeface="Cambria Math"/>
                  </a:rPr>
                  <a:t>   </a:t>
                </a:r>
                <a:r>
                  <a:rPr lang="en-US" b="0" i="0" smtClean="0">
                    <a:latin typeface="Cambria Math"/>
                  </a:rPr>
                  <a:t>tan⁡𝜃=−3/3=−1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csc⁡𝜃=−√2</a:t>
                </a:r>
                <a:r>
                  <a:rPr lang="en-US" dirty="0" smtClean="0"/>
                  <a:t>               </a:t>
                </a:r>
                <a:r>
                  <a:rPr lang="en-US" b="0" i="0" dirty="0" smtClean="0">
                    <a:latin typeface="Cambria Math"/>
                  </a:rPr>
                  <a:t>sec⁡𝜃=√2</a:t>
                </a:r>
                <a:r>
                  <a:rPr lang="en-US" dirty="0" smtClean="0"/>
                  <a:t>           </a:t>
                </a:r>
                <a:r>
                  <a:rPr lang="en-US" b="0" i="0" dirty="0" smtClean="0">
                    <a:latin typeface="Cambria Math"/>
                  </a:rPr>
                  <a:t>cot⁡𝜃=−1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𝑟^2=(−8)^2+〖15〗^2=289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𝑟=17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sin⁡𝜃=15/17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cos⁡𝜃=−8/17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tan⁡𝜃=−15/8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csc⁡𝜃=17/15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sec⁡𝜃=−17/8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cot⁡𝜃=−8/15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sin⁡𝜃=0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cos⁡𝜃=−1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csc⁡𝜃=𝑢𝑛𝑑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sec⁡𝜃=−1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cot⁡𝜃=𝑢𝑛𝑑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66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58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gives what</a:t>
            </a:r>
            <a:r>
              <a:rPr lang="en-US" baseline="0" dirty="0"/>
              <a:t> is positive.  </a:t>
            </a:r>
          </a:p>
          <a:p>
            <a:r>
              <a:rPr lang="en-US" baseline="0" dirty="0"/>
              <a:t>The reciprocal functions are the same (</a:t>
            </a:r>
            <a:r>
              <a:rPr lang="en-US" baseline="0" dirty="0" err="1"/>
              <a:t>csc</a:t>
            </a:r>
            <a:r>
              <a:rPr lang="en-US" baseline="0" dirty="0"/>
              <a:t> is with sin, etc.)</a:t>
            </a:r>
          </a:p>
          <a:p>
            <a:r>
              <a:rPr lang="en-US" baseline="0" dirty="0"/>
              <a:t>Way to remember “All Students Take Calculus”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59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b="0" i="1" smtClean="0">
                          <a:latin typeface="Cambria Math"/>
                        </a:rPr>
                        <m:t>0°−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b="0" i="1" smtClean="0">
                          <a:latin typeface="Cambria Math"/>
                        </a:rPr>
                        <m:t>0°=30°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Reference angle is  </a:t>
                </a:r>
                <a:r>
                  <a:rPr lang="en-US" baseline="0" dirty="0"/>
                  <a:t>60° </a:t>
                </a:r>
              </a:p>
              <a:p>
                <a:r>
                  <a:rPr lang="en-US" baseline="0" dirty="0"/>
                  <a:t>In quadrant IV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−60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210°−180°=30°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𝜋−7𝜋/9=2𝜋/9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Reference angle is 180°</a:t>
                </a:r>
                <a:r>
                  <a:rPr lang="en-US" baseline="0" dirty="0" smtClean="0"/>
                  <a:t> - 120° = 60° </a:t>
                </a:r>
              </a:p>
              <a:p>
                <a:r>
                  <a:rPr lang="en-US" baseline="0" dirty="0" smtClean="0"/>
                  <a:t>In quadrant III</a:t>
                </a:r>
              </a:p>
              <a:p>
                <a:r>
                  <a:rPr lang="en-US" b="0" i="0" smtClean="0">
                    <a:latin typeface="Cambria Math"/>
                  </a:rPr>
                  <a:t>cos⁡(−210°)=−1/2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36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32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32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8°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=24.2 </m:t>
                      </m:r>
                      <m:r>
                        <a:rPr lang="en-US" b="0" i="1" smtClean="0">
                          <a:latin typeface="Cambria Math"/>
                        </a:rPr>
                        <m:t>𝑓𝑡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𝑑=𝑣^2/32  sin⁡2𝜃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𝑑=〖27〗^2/32  sin⁡(2(20°))=14.64 𝑓𝑡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54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0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025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63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=45°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or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=60°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or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=−45°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or</m:t>
                      </m:r>
                      <m:r>
                        <a:rPr lang="en-US" b="0" i="1" smtClean="0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sin^(−1)⁡〖√2/2〗=45° "or"  𝜋/4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cos^(−1)⁡〖1/2〗=60° "or"  𝜋/3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tan^(−1)⁡〖−1〗=−45° "or" −𝜋/4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80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=0.4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0.4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=66.4°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Quadrant</a:t>
                </a:r>
                <a:r>
                  <a:rPr lang="en-US" baseline="0" dirty="0"/>
                  <a:t> IV with reference angle 66.4°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</a:rPr>
                        <m:t>=360°−66.4°=293.6°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=4.7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4.7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=78.0°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Quadrant III with reference angle 78.0°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180°+78.0°=258°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=0.62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0.62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=38.3°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Quadrant</a:t>
                </a:r>
                <a:r>
                  <a:rPr lang="en-US" baseline="0" dirty="0"/>
                  <a:t> II with reference angle 38.3°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180°−38.3°=141.7°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cos⁡𝜃=0.4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𝜃=cos^(−1)⁡0.4=66.4°</a:t>
                </a:r>
                <a:endParaRPr lang="en-US" b="0" dirty="0" smtClean="0"/>
              </a:p>
              <a:p>
                <a:r>
                  <a:rPr lang="en-US" dirty="0" smtClean="0"/>
                  <a:t>Quadrant</a:t>
                </a:r>
                <a:r>
                  <a:rPr lang="en-US" baseline="0" dirty="0" smtClean="0"/>
                  <a:t> IV with reference angle 66.4°</a:t>
                </a:r>
              </a:p>
              <a:p>
                <a:r>
                  <a:rPr lang="en-US" b="0" i="0" smtClean="0">
                    <a:latin typeface="Cambria Math"/>
                  </a:rPr>
                  <a:t>𝜃=360°−66.4°=293.6°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tan⁡𝜃=4.7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〖𝜃=tan^(−1)〗⁡4.7=78.0°</a:t>
                </a:r>
                <a:endParaRPr lang="en-US" b="0" dirty="0" smtClean="0"/>
              </a:p>
              <a:p>
                <a:r>
                  <a:rPr lang="en-US" dirty="0" smtClean="0"/>
                  <a:t>Quadrant III with reference angle 78.0°</a:t>
                </a:r>
              </a:p>
              <a:p>
                <a:r>
                  <a:rPr lang="en-US" b="0" i="0" smtClean="0">
                    <a:latin typeface="Cambria Math"/>
                  </a:rPr>
                  <a:t>180°+78.0°=258°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sin⁡𝜃=0.62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𝜃=sin^(−1)⁡0.62=38.3°</a:t>
                </a:r>
                <a:endParaRPr lang="en-US" b="0" dirty="0" smtClean="0"/>
              </a:p>
              <a:p>
                <a:r>
                  <a:rPr lang="en-US" dirty="0" smtClean="0"/>
                  <a:t>Quadrant</a:t>
                </a:r>
                <a:r>
                  <a:rPr lang="en-US" baseline="0" dirty="0" smtClean="0"/>
                  <a:t> II with reference angle 38.3°</a:t>
                </a:r>
              </a:p>
              <a:p>
                <a:r>
                  <a:rPr lang="en-US" b="0" i="0" smtClean="0">
                    <a:latin typeface="Cambria Math"/>
                  </a:rPr>
                  <a:t>180°−38.3°=141.7°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177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=63.6°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=51.3°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cos⁡𝜃=4/9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𝜃=cos^(−1)⁡〖4/9〗=63.6°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tan⁡𝜃=10/8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𝜃=tan^(−1)⁡〖10/8〗=51.3°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546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0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Use Pythagorean</a:t>
                </a:r>
                <a:r>
                  <a:rPr lang="en-US" baseline="0" dirty="0"/>
                  <a:t> Theorem to find hypotenuse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h𝑦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h𝑦𝑝</m:t>
                      </m:r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Use Pythagorean</a:t>
                </a:r>
                <a:r>
                  <a:rPr lang="en-US" baseline="0" dirty="0"/>
                  <a:t> Theorem to find adjacent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17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225+</m:t>
                      </m:r>
                      <m:r>
                        <a:rPr lang="en-US" b="0" i="1" smtClean="0">
                          <a:latin typeface="Cambria Math"/>
                        </a:rPr>
                        <m:t>𝑎𝑑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=289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=64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𝑎𝑑𝑗</m:t>
                      </m:r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Draw</a:t>
                </a:r>
                <a:r>
                  <a:rPr lang="en-US" baseline="0" dirty="0"/>
                  <a:t> triangle and use </a:t>
                </a:r>
                <a:r>
                  <a:rPr lang="en-US" baseline="0" dirty="0" err="1"/>
                  <a:t>pythagorean</a:t>
                </a:r>
                <a:r>
                  <a:rPr lang="en-US" baseline="0" dirty="0"/>
                  <a:t> theorem to find opposite side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𝑎𝑑𝑗</m:t>
                      </m:r>
                      <m:r>
                        <a:rPr lang="en-US" b="0" i="1" smtClean="0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h𝑦𝑝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opp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𝑜𝑝𝑝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=51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𝑜𝑝𝑝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51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51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Pythagorean</a:t>
                </a:r>
                <a:r>
                  <a:rPr lang="en-US" baseline="0" dirty="0" smtClean="0"/>
                  <a:t> Theorem to find hypotenuse</a:t>
                </a:r>
              </a:p>
              <a:p>
                <a:r>
                  <a:rPr lang="en-US" b="0" i="0" smtClean="0">
                    <a:latin typeface="Cambria Math"/>
                  </a:rPr>
                  <a:t>3^2+4^2=ℎ𝑦𝑝^2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ℎ𝑦𝑝=5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sin⁡𝜃=3/5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cos⁡𝜃=4/5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tan⁡𝜃=3/4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csc⁡𝜃=5/3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sec⁡𝜃=5/4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cot⁡𝜃=4/3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Use Pythagorean</a:t>
                </a:r>
                <a:r>
                  <a:rPr lang="en-US" baseline="0" dirty="0" smtClean="0"/>
                  <a:t> Theorem to find adjacent</a:t>
                </a:r>
              </a:p>
              <a:p>
                <a:r>
                  <a:rPr lang="en-US" b="0" i="0" smtClean="0">
                    <a:latin typeface="Cambria Math"/>
                  </a:rPr>
                  <a:t>〖15〗^2+𝑎𝑑𝑗^2=〖17〗^2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225+𝑎𝑑𝑗^2=289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𝑎𝑑𝑗^2=64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𝑎𝑑𝑗=8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sin⁡𝜃=15/17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cos⁡𝜃=8/17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tan⁡𝜃=15/8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csc⁡𝜃=17/15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sec⁡𝜃=17/8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cot⁡𝜃=8/15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Draw</a:t>
                </a:r>
                <a:r>
                  <a:rPr lang="en-US" baseline="0" dirty="0" smtClean="0"/>
                  <a:t> triangle and use </a:t>
                </a:r>
                <a:r>
                  <a:rPr lang="en-US" baseline="0" dirty="0" err="1" smtClean="0"/>
                  <a:t>pythagorean</a:t>
                </a:r>
                <a:r>
                  <a:rPr lang="en-US" baseline="0" dirty="0" smtClean="0"/>
                  <a:t> theorem to find opposite side</a:t>
                </a:r>
              </a:p>
              <a:p>
                <a:r>
                  <a:rPr lang="en-US" b="0" i="0" smtClean="0">
                    <a:latin typeface="Cambria Math"/>
                  </a:rPr>
                  <a:t>𝑎𝑑𝑗=7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ℎ𝑦𝑝=10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7^2+〖"opp" 〗^2=〖10〗^2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〖𝑜𝑝𝑝〗^2=51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𝑜𝑝𝑝=√51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sin⁡𝜃=√51/10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79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67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=180°−51°−44°=85°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85°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51°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85°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=11⋅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51°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11⋅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51°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85°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≈8.58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85°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44°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85°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=11⋅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44°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11⋅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44°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85°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≈7.67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𝐶=180°−51°−44°=85°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sin⁡𝐶/𝑐=sin⁡𝐴/𝑎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sin⁡〖85°〗/11=sin⁡〖51°〗/𝑎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𝑎⋅sin⁡〖85°〗=11⋅sin⁡〖51°〗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𝑎=(11⋅sin⁡〖51°〗)/sin⁡〖85°〗 ≈8.58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sin⁡𝐶/𝑐=sin⁡𝐵/𝑏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sin⁡〖85°〗/11=sin⁡〖44°〗/𝑏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𝑏⋅sin⁡〖85°〗=11⋅sin⁡〖44°〗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𝑏=(11⋅sin⁡〖44°〗)/sin⁡〖85°〗 ≈7.67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716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993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775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80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&gt; b </a:t>
                </a:r>
                <a:r>
                  <a:rPr lang="en-US" dirty="0">
                    <a:sym typeface="Wingdings" pitchFamily="2" charset="2"/>
                  </a:rPr>
                  <a:t> one triangle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122°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18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=12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122°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122°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≈0.5654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0.5654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≈34.4°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=180°−34.4°−122°=23.6°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122°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23.6°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122°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=18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23.6°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23.6°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122°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≈8.50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h = b</a:t>
                </a:r>
                <a:r>
                  <a:rPr lang="en-US" baseline="0" dirty="0"/>
                  <a:t> sin A = 12 sin 36° = 7.05; h &lt; a &lt; b </a:t>
                </a:r>
                <a:r>
                  <a:rPr lang="en-US" baseline="0" dirty="0">
                    <a:sym typeface="Wingdings" pitchFamily="2" charset="2"/>
                  </a:rPr>
                  <a:t> two solutions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36°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9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=12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36°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36°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≈0.7837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0.7837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≈51.6°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To angles for</a:t>
                </a:r>
                <a:r>
                  <a:rPr lang="en-US" baseline="0" dirty="0"/>
                  <a:t> B and they are supplementary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=51.6°</m:t>
                    </m:r>
                  </m:oMath>
                </a14:m>
                <a:r>
                  <a:rPr lang="en-US" dirty="0"/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=180°−51.6°=128.4°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=180°−51.6°−36°=92.4°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=180°−128.4°−36°=15.6°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36°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92.4°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36°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15.6°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36°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=9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92.4°</m:t>
                        </m:r>
                      </m:e>
                    </m:func>
                  </m:oMath>
                </a14:m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36°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=9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15.6°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92.4°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36°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</a:rPr>
                      <m:t>≈15.3</m:t>
                    </m:r>
                  </m:oMath>
                </a14:m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15.6°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36°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</a:rPr>
                      <m:t>≈4.1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&gt; b </a:t>
                </a:r>
                <a:r>
                  <a:rPr lang="en-US" dirty="0" smtClean="0">
                    <a:sym typeface="Wingdings" pitchFamily="2" charset="2"/>
                  </a:rPr>
                  <a:t> one triangle</a:t>
                </a:r>
              </a:p>
              <a:p>
                <a:r>
                  <a:rPr lang="en-US" b="0" i="0" smtClean="0">
                    <a:latin typeface="Cambria Math"/>
                  </a:rPr>
                  <a:t>sin⁡𝐴/𝑎=sin⁡𝐵/𝑏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sin⁡〖122°〗/18=sin⁡𝐵/12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18 sin⁡𝐵=12 sin⁡〖122°〗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sin⁡𝐵=(12 sin⁡〖122°〗)/18≈0.5654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𝐵=sin^(−1)⁡0.5654≈34.4°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𝐶=180°−34.4°−122°=23.6°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sin⁡𝐴/𝑎=sin⁡𝐶/𝑐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sin⁡〖122°〗/18=sin⁡〖23.6°〗/𝑐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𝑐⋅sin⁡〖122°〗=18 sin⁡〖23.6°〗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𝑐=(18 sin⁡〖23.6°〗)/sin⁡〖122°〗 ≈8.50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h = b</a:t>
                </a:r>
                <a:r>
                  <a:rPr lang="en-US" baseline="0" dirty="0" smtClean="0"/>
                  <a:t> sin A = 12 sin 36° = 7.05; h &lt; a &lt; b </a:t>
                </a:r>
                <a:r>
                  <a:rPr lang="en-US" baseline="0" dirty="0" smtClean="0">
                    <a:sym typeface="Wingdings" pitchFamily="2" charset="2"/>
                  </a:rPr>
                  <a:t> two solutions</a:t>
                </a:r>
              </a:p>
              <a:p>
                <a:r>
                  <a:rPr lang="en-US" b="0" i="0" smtClean="0">
                    <a:latin typeface="Cambria Math"/>
                  </a:rPr>
                  <a:t>sin⁡𝐴/𝑎=sin⁡𝐵/𝑏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sin⁡〖36°〗/9=sin⁡𝐵/12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9 sin⁡𝐵=12 sin⁡〖36°〗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sin⁡𝐵=(12 sin⁡〖36°〗)/9≈0.7837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𝐵=sin^(−1)⁡0.7837≈51.6°</a:t>
                </a:r>
                <a:endParaRPr lang="en-US" b="0" dirty="0" smtClean="0"/>
              </a:p>
              <a:p>
                <a:r>
                  <a:rPr lang="en-US" dirty="0" smtClean="0"/>
                  <a:t>To angles for</a:t>
                </a:r>
                <a:r>
                  <a:rPr lang="en-US" baseline="0" dirty="0" smtClean="0"/>
                  <a:t> B and they are supplementary</a:t>
                </a:r>
              </a:p>
              <a:p>
                <a:r>
                  <a:rPr lang="en-US" b="0" i="0" smtClean="0">
                    <a:latin typeface="Cambria Math"/>
                  </a:rPr>
                  <a:t>𝐵=51.6°</a:t>
                </a:r>
                <a:r>
                  <a:rPr lang="en-US" dirty="0" smtClean="0"/>
                  <a:t>				</a:t>
                </a:r>
                <a:r>
                  <a:rPr lang="en-US" b="0" i="0" smtClean="0">
                    <a:latin typeface="Cambria Math"/>
                  </a:rPr>
                  <a:t>𝐵^′=180°−51.6°=128.4°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𝐶=180°−51.6°−36°=92.4°</a:t>
                </a:r>
                <a:r>
                  <a:rPr lang="en-US" dirty="0" smtClean="0"/>
                  <a:t>		</a:t>
                </a:r>
                <a:r>
                  <a:rPr lang="en-US" b="0" i="0" smtClean="0">
                    <a:latin typeface="Cambria Math"/>
                  </a:rPr>
                  <a:t>𝐶^′=180°−128.4°−36°=15.6°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sin⁡𝐴/𝑎=sin⁡𝐶/𝑐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sin⁡〖36°〗/9=sin⁡〖92.4°〗/𝑐</a:t>
                </a:r>
                <a:r>
                  <a:rPr lang="en-US" b="0" dirty="0" smtClean="0"/>
                  <a:t>			</a:t>
                </a:r>
                <a:r>
                  <a:rPr lang="en-US" b="0" i="0" smtClean="0">
                    <a:latin typeface="Cambria Math"/>
                  </a:rPr>
                  <a:t>sin⁡〖36°〗/9=sin⁡〖15.6°〗/𝑐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𝑐 sin⁡〖36°〗=9 sin⁡〖92.4°〗</a:t>
                </a:r>
                <a:r>
                  <a:rPr lang="en-US" b="0" dirty="0" smtClean="0"/>
                  <a:t>			</a:t>
                </a:r>
                <a:r>
                  <a:rPr lang="en-US" b="0" i="0" smtClean="0">
                    <a:latin typeface="Cambria Math"/>
                  </a:rPr>
                  <a:t>𝑐 sin⁡〖36°〗=9 sin⁡〖15.6°〗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𝑐=(9 sin⁡〖92.4°〗)/sin⁡〖36°〗 ≈15.3</a:t>
                </a:r>
                <a:r>
                  <a:rPr lang="en-US" b="0" dirty="0" smtClean="0"/>
                  <a:t>			</a:t>
                </a:r>
                <a:r>
                  <a:rPr lang="en-US" b="0" i="0" smtClean="0">
                    <a:latin typeface="Cambria Math"/>
                  </a:rPr>
                  <a:t>𝑐=(9 sin⁡〖15.6°〗)/sin⁡〖36°〗 ≈4.1</a:t>
                </a:r>
                <a:endParaRPr lang="en-US" b="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926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𝐴𝑟𝑒𝑎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𝑎𝑏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𝐴𝑟𝑒𝑎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14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46°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≈50.4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𝐴𝑟𝑒𝑎=1/2 𝑎𝑏 sin⁡𝐶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𝐴𝑟𝑒𝑎=1/2 (10)(14)  sin⁡〖46°〗≈50.4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99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18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use the Law of Cosines,</a:t>
            </a:r>
            <a:r>
              <a:rPr lang="en-US" baseline="0" dirty="0"/>
              <a:t> then Law of </a:t>
            </a:r>
            <a:r>
              <a:rPr lang="en-US" baseline="0" dirty="0" err="1"/>
              <a:t>Sines</a:t>
            </a:r>
            <a:r>
              <a:rPr lang="en-US" baseline="0" dirty="0"/>
              <a:t> as long as you don’t create the SSA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099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r>
                        <a:rPr lang="en-US" b="0" i="1" smtClean="0">
                          <a:latin typeface="Cambria Math"/>
                        </a:rPr>
                        <m:t>𝑎𝑐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48°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=56.94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=7.55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𝑎𝑏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7.55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−2⋅7.55⋅10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64=57.00+100−151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−93=−151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0.61589404=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0.61589404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≈52.0°</m:t>
                      </m:r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=180°−48°−52.0°=80°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r>
                        <a:rPr lang="en-US" b="0" i="1" smtClean="0">
                          <a:latin typeface="Cambria Math"/>
                        </a:rPr>
                        <m:t>𝑏𝑐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16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16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196=256+81−288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−141=−288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0.4896=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0.4896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≈60.7°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−2⋅14⋅9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256=196+81−252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−21=−252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0.08333333333=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0.0833333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≈85.2°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=180°−60.7°−85.2°=34.1°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𝑏^2=𝑎^2+𝑐^2−2𝑎𝑐 cos⁡𝐵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𝑏^2=8^2+〖10〗^2−2(8)(10)  cos⁡〖48°〗=56.94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𝑏=7.55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sin⁡𝐴/𝑎=sin⁡𝐵/𝑏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sin⁡𝐴/8=sin⁡〖48°〗/7.55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7.55 sin⁡𝐴=8 sin⁡〖48°〗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sin⁡𝐴=(8 sin⁡〖48°〗)/7.55≈0.7879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𝐴=sin^(−1)⁡0.7879≈52.0°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𝐶=180°−48°−52.0°=80°</a:t>
                </a:r>
                <a:endParaRPr lang="en-US" b="0" dirty="0" smtClean="0"/>
              </a:p>
              <a:p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𝑎^2=𝑏^2+𝑐^2−2𝑏𝑐 cos⁡𝐴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〖14〗^2=〖16〗^2+9^2−2(16)(9)  cos⁡𝐴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196=256+81−288 cos⁡𝐴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−141=−288 cos⁡𝐴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0.4896=cos⁡𝐴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𝐴=cos^(−1)⁡0.4896≈60.7°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sin⁡𝐴/𝑎=sin⁡𝐵/𝑏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sin⁡〖60.7°〗/14=sin⁡𝐵/16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14 sin⁡𝐵=16 sin⁡〖60.7°〗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sin⁡𝐵=(16 sin⁡〖60.7°〗)/14≈0.9965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𝐵=sin^(−1)⁡0.9965≈85.2°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𝐶=180°−60.7°−85.2°=34.1°</a:t>
                </a:r>
                <a:endParaRPr lang="en-US" b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5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triangles can be used</a:t>
            </a:r>
            <a:r>
              <a:rPr lang="en-US" baseline="0" dirty="0"/>
              <a:t> to find sin, </a:t>
            </a:r>
            <a:r>
              <a:rPr lang="en-US" baseline="0" dirty="0" err="1"/>
              <a:t>cos</a:t>
            </a:r>
            <a:r>
              <a:rPr lang="en-US" baseline="0" dirty="0"/>
              <a:t>, tan of 30, 60, and 45 degree angles exactly.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350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𝑠</m:t>
                      </m:r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baseline="0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baseline="0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baseline="0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baseline="0" smtClean="0">
                              <a:latin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b="0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𝑠</m:t>
                      </m:r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baseline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8+11+5</m:t>
                          </m:r>
                        </m:e>
                      </m:d>
                      <m:r>
                        <a:rPr lang="en-US" b="0" i="1" baseline="0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b="0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𝐴𝑟𝑒𝑎</m:t>
                      </m:r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b="0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𝐴𝑟𝑒𝑎</m:t>
                      </m:r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12</m:t>
                          </m:r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/>
                                </a:rPr>
                                <m:t>12−8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/>
                                </a:rPr>
                                <m:t>12−11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/>
                                </a:rPr>
                                <m:t>12−5</m:t>
                              </m:r>
                            </m:e>
                          </m:d>
                        </m:e>
                      </m:rad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336</m:t>
                          </m:r>
                        </m:e>
                      </m:rad>
                      <m:r>
                        <a:rPr lang="en-US" b="0" i="1" baseline="0" smtClean="0">
                          <a:latin typeface="Cambria Math"/>
                        </a:rPr>
                        <m:t>=18.3</m:t>
                      </m:r>
                    </m:oMath>
                  </m:oMathPara>
                </a14:m>
                <a:endParaRPr lang="en-US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baseline="0" smtClean="0">
                    <a:latin typeface="Cambria Math"/>
                  </a:rPr>
                  <a:t>𝑠=1/2 (𝑎+𝑏+𝑐)</a:t>
                </a:r>
                <a:endParaRPr lang="en-US" b="0" baseline="0" dirty="0" smtClean="0"/>
              </a:p>
              <a:p>
                <a:r>
                  <a:rPr lang="en-US" b="0" i="0" baseline="0" smtClean="0">
                    <a:latin typeface="Cambria Math"/>
                  </a:rPr>
                  <a:t>𝑠=1/2 (8+11+5)=12</a:t>
                </a:r>
                <a:endParaRPr lang="en-US" b="0" baseline="0" dirty="0" smtClean="0"/>
              </a:p>
              <a:p>
                <a:r>
                  <a:rPr lang="en-US" b="0" i="0" baseline="0" smtClean="0">
                    <a:latin typeface="Cambria Math"/>
                  </a:rPr>
                  <a:t>𝐴𝑟𝑒𝑎=√(𝑠(𝑠−𝑎)(𝑠−𝑏)(𝑠−𝑐) )</a:t>
                </a:r>
                <a:endParaRPr lang="en-US" b="0" baseline="0" dirty="0" smtClean="0"/>
              </a:p>
              <a:p>
                <a:r>
                  <a:rPr lang="en-US" b="0" i="0" baseline="0" smtClean="0">
                    <a:latin typeface="Cambria Math"/>
                  </a:rPr>
                  <a:t>𝐴𝑟𝑒𝑎=√(12(12−8)(12−11)(12−5) )=√336=18.3</a:t>
                </a:r>
                <a:endParaRPr lang="en-US" baseline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462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54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= 90° - 45° = 45°</a:t>
                </a:r>
              </a:p>
              <a:p>
                <a:r>
                  <a:rPr lang="en-US" dirty="0"/>
                  <a:t>From special </a:t>
                </a:r>
                <a:r>
                  <a:rPr lang="en-US" dirty="0" err="1"/>
                  <a:t>rt</a:t>
                </a:r>
                <a:r>
                  <a:rPr lang="en-US" dirty="0"/>
                  <a:t> triangle,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baseline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baseline="0" smtClean="0">
                            <a:latin typeface="Cambria Math"/>
                          </a:rPr>
                          <m:t>45°</m:t>
                        </m:r>
                      </m:e>
                    </m:func>
                    <m:r>
                      <a:rPr lang="en-US" b="0" i="1" baseline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baseline="0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b="0" i="1" baseline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baseline="0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0" baseline="0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𝑎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45°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0" smtClean="0">
                        <a:latin typeface="Cambria Math"/>
                      </a:rPr>
                      <m:t> 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𝑏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A = 90° - 60°</a:t>
                </a:r>
                <a:r>
                  <a:rPr lang="en-US" baseline="0" dirty="0"/>
                  <a:t> = 30°</a:t>
                </a:r>
              </a:p>
              <a:p>
                <a:r>
                  <a:rPr lang="en-US" baseline="0" dirty="0"/>
                  <a:t>From special </a:t>
                </a:r>
                <a:r>
                  <a:rPr lang="en-US" baseline="0" dirty="0" err="1"/>
                  <a:t>rt</a:t>
                </a:r>
                <a:r>
                  <a:rPr lang="en-US" baseline="0" dirty="0"/>
                  <a:t> triangle;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baseline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baseline="0" smtClean="0">
                            <a:latin typeface="Cambria Math"/>
                          </a:rPr>
                          <m:t>60°=</m:t>
                        </m:r>
                        <m:f>
                          <m:f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baseline="0" smtClean="0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baseline="0" smtClean="0">
                                <a:latin typeface="Cambria Math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en-US" b="0" i="0" baseline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baseline="0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baseline="0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b="0" i="1" baseline="0" smtClean="0">
                        <a:latin typeface="Cambria Math"/>
                      </a:rPr>
                      <m:t>→</m:t>
                    </m:r>
                    <m:r>
                      <a:rPr lang="en-US" b="0" i="1" baseline="0" smtClean="0">
                        <a:latin typeface="Cambria Math"/>
                      </a:rPr>
                      <m:t>𝑏</m:t>
                    </m:r>
                    <m:r>
                      <a:rPr lang="en-US" b="0" i="1" baseline="0" smtClean="0">
                        <a:latin typeface="Cambria Math"/>
                      </a:rPr>
                      <m:t>=7</m:t>
                    </m:r>
                    <m:rad>
                      <m:radPr>
                        <m:degHide m:val="on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baseline="0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b="0" baseline="0" dirty="0"/>
              </a:p>
              <a:p>
                <a:r>
                  <a:rPr lang="en-US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sym typeface="Wingdings" pitchFamily="2" charset="2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60°</m:t>
                        </m:r>
                      </m:e>
                    </m:func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→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=14</m:t>
                    </m:r>
                  </m:oMath>
                </a14:m>
                <a:endParaRPr lang="en-US" b="0" dirty="0">
                  <a:sym typeface="Wingdings" pitchFamily="2" charset="2"/>
                </a:endParaRPr>
              </a:p>
              <a:p>
                <a:endParaRPr lang="en-US" dirty="0"/>
              </a:p>
              <a:p>
                <a:r>
                  <a:rPr lang="en-US" dirty="0"/>
                  <a:t>B</a:t>
                </a:r>
                <a:r>
                  <a:rPr lang="en-US" baseline="0" dirty="0"/>
                  <a:t> = 90° - 32° = 58°</a:t>
                </a:r>
              </a:p>
              <a:p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baseline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baseline="0" smtClean="0">
                            <a:latin typeface="Cambria Math"/>
                          </a:rPr>
                          <m:t>32°</m:t>
                        </m:r>
                      </m:e>
                    </m:func>
                    <m:r>
                      <a:rPr lang="en-US" b="0" i="1" baseline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baseline="0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b="0" i="1" baseline="0" smtClean="0">
                        <a:latin typeface="Cambria Math"/>
                      </a:rPr>
                      <m:t>→</m:t>
                    </m:r>
                    <m:r>
                      <a:rPr lang="en-US" b="0" i="1" baseline="0" smtClean="0">
                        <a:latin typeface="Cambria Math"/>
                      </a:rPr>
                      <m:t>𝑎</m:t>
                    </m:r>
                    <m:r>
                      <a:rPr lang="en-US" b="0" i="1" baseline="0" smtClean="0">
                        <a:latin typeface="Cambria Math"/>
                      </a:rPr>
                      <m:t>=10</m:t>
                    </m:r>
                    <m:func>
                      <m:func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baseline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baseline="0" smtClean="0">
                            <a:latin typeface="Cambria Math"/>
                          </a:rPr>
                          <m:t>32°</m:t>
                        </m:r>
                      </m:e>
                    </m:func>
                    <m:r>
                      <a:rPr lang="en-US" b="0" i="1" baseline="0" smtClean="0">
                        <a:latin typeface="Cambria Math"/>
                      </a:rPr>
                      <m:t>≈6.25</m:t>
                    </m:r>
                  </m:oMath>
                </a14:m>
                <a:endParaRPr lang="en-US" b="0" baseline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32°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32°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=10→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32°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</a:rPr>
                      <m:t>≈11.79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= 90° - 45° = 45°</a:t>
                </a:r>
              </a:p>
              <a:p>
                <a:r>
                  <a:rPr lang="en-US" dirty="0" smtClean="0"/>
                  <a:t>From special </a:t>
                </a:r>
                <a:r>
                  <a:rPr lang="en-US" dirty="0" err="1" smtClean="0"/>
                  <a:t>rt</a:t>
                </a:r>
                <a:r>
                  <a:rPr lang="en-US" dirty="0" smtClean="0"/>
                  <a:t> triangle,</a:t>
                </a:r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sin⁡〖45°〗=𝑎/5=1/√2→</a:t>
                </a:r>
                <a:r>
                  <a:rPr lang="en-US" dirty="0" smtClean="0"/>
                  <a:t> </a:t>
                </a:r>
                <a:r>
                  <a:rPr lang="en-US" b="0" i="0" dirty="0" smtClean="0">
                    <a:latin typeface="Cambria Math"/>
                  </a:rPr>
                  <a:t>𝑎=5/√2=(5√2)/2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cos⁡〖45°〗=𝑏/5=1/√2  →</a:t>
                </a:r>
                <a:r>
                  <a:rPr lang="en-US" dirty="0" smtClean="0"/>
                  <a:t> </a:t>
                </a:r>
                <a:r>
                  <a:rPr lang="en-US" b="0" i="0" dirty="0" smtClean="0">
                    <a:latin typeface="Cambria Math"/>
                  </a:rPr>
                  <a:t>𝑏=(5√2)/2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 = 90° - 60°</a:t>
                </a:r>
                <a:r>
                  <a:rPr lang="en-US" baseline="0" dirty="0" smtClean="0"/>
                  <a:t> = 30°</a:t>
                </a:r>
              </a:p>
              <a:p>
                <a:r>
                  <a:rPr lang="en-US" baseline="0" dirty="0" smtClean="0"/>
                  <a:t>From special </a:t>
                </a:r>
                <a:r>
                  <a:rPr lang="en-US" baseline="0" dirty="0" err="1" smtClean="0"/>
                  <a:t>rt</a:t>
                </a:r>
                <a:r>
                  <a:rPr lang="en-US" baseline="0" dirty="0" smtClean="0"/>
                  <a:t> triangle; </a:t>
                </a:r>
                <a:r>
                  <a:rPr lang="en-US" b="0" i="0" baseline="0" smtClean="0">
                    <a:latin typeface="Cambria Math"/>
                  </a:rPr>
                  <a:t>tan⁡〖60°=𝑏/7〗=√3/1→𝑏=7√3</a:t>
                </a:r>
                <a:endParaRPr lang="en-US" b="0" baseline="0" dirty="0" smtClean="0"/>
              </a:p>
              <a:p>
                <a:r>
                  <a:rPr lang="en-US" dirty="0" smtClean="0">
                    <a:sym typeface="Wingdings" pitchFamily="2" charset="2"/>
                  </a:rPr>
                  <a:t> </a:t>
                </a:r>
                <a:r>
                  <a:rPr lang="en-US" b="0" i="0" smtClean="0">
                    <a:latin typeface="Cambria Math"/>
                    <a:sym typeface="Wingdings" pitchFamily="2" charset="2"/>
                  </a:rPr>
                  <a:t>cos⁡〖60°〗=7/𝑐=1/2→𝑐=14</a:t>
                </a:r>
                <a:endParaRPr lang="en-US" b="0" dirty="0" smtClean="0">
                  <a:sym typeface="Wingdings" pitchFamily="2" charset="2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B</a:t>
                </a:r>
                <a:r>
                  <a:rPr lang="en-US" baseline="0" dirty="0" smtClean="0"/>
                  <a:t> = 90° - 32° = 58°</a:t>
                </a:r>
              </a:p>
              <a:p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tan⁡〖32°〗=𝑎/10→𝑎=10 tan⁡〖32°〗≈6.25</a:t>
                </a:r>
                <a:endParaRPr lang="en-US" b="0" baseline="0" dirty="0" smtClean="0"/>
              </a:p>
              <a:p>
                <a:r>
                  <a:rPr lang="en-US" dirty="0" smtClean="0"/>
                  <a:t> </a:t>
                </a:r>
                <a:r>
                  <a:rPr lang="en-US" b="0" i="0" smtClean="0">
                    <a:latin typeface="Cambria Math"/>
                  </a:rPr>
                  <a:t>cos⁡〖32°〗=10/𝑐→𝑐⋅cos⁡〖32°〗=10→𝑐=10/cos⁡〖32°〗 ≈11.79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89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76°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mi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76°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=2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mi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mi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76°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≈8.27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mi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cos⁡〖76°〗=(2 "mi" )/𝑦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𝑦⋅cos⁡〖76°〗=2 "mi"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𝑦=(2 "mi" )/cos⁡〖76°〗 ≈8.27 "mi"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65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92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0" y="2667"/>
            <a:ext cx="7848600" cy="514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53DF-EF50-44DF-989E-B026B2C5575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1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46" y="3609975"/>
            <a:ext cx="2341259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53DF-EF50-44DF-989E-B026B2C5575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378" y="3243178"/>
            <a:ext cx="1755944" cy="204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53DF-EF50-44DF-989E-B026B2C5575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46" y="3609975"/>
            <a:ext cx="2341259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53DF-EF50-44DF-989E-B026B2C5575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2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0" y="2667"/>
            <a:ext cx="7848600" cy="514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53DF-EF50-44DF-989E-B026B2C5575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7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46" y="3609975"/>
            <a:ext cx="2341259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53DF-EF50-44DF-989E-B026B2C5575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5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46" y="3609975"/>
            <a:ext cx="2341259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53DF-EF50-44DF-989E-B026B2C5575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7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46" y="3609975"/>
            <a:ext cx="2341259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53DF-EF50-44DF-989E-B026B2C5575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6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46" y="3609975"/>
            <a:ext cx="2341259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53DF-EF50-44DF-989E-B026B2C5575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9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46" y="3609975"/>
            <a:ext cx="2341259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53DF-EF50-44DF-989E-B026B2C5575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9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46" y="3609975"/>
            <a:ext cx="2341259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53DF-EF50-44DF-989E-B026B2C5575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8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C53DF-EF50-44DF-989E-B026B2C5575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898E-9DE8-4A94-B2C1-04DB2FDBE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6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rgbClr val="FFFFFF"/>
            </a:solidFill>
            <a:prstDash val="solid"/>
            <a:miter lim="800000"/>
          </a:ln>
          <a:solidFill>
            <a:schemeClr val="tx2">
              <a:lumMod val="75000"/>
            </a:schemeClr>
          </a:soli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 2" pitchFamily="18" charset="2"/>
        <a:buChar char="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 2" pitchFamily="18" charset="2"/>
        <a:buChar char="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 2" pitchFamily="18" charset="2"/>
        <a:buChar char="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 2" pitchFamily="18" charset="2"/>
        <a:buChar char="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 2" pitchFamily="18" charset="2"/>
        <a:buChar char="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3/Algebra%202%2013.2%20Quiz.ppt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3/Algebra%202%2013.3%20Quiz.ppt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3/Algebra%202%2013.4%20Quiz.ppt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3/Algebra%202%2013.5%20Quiz.ppt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3/Algebra%202%2013.6%20Quiz.pptx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3/Algebra%202%2013.1%20Quiz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Trigonometric Ratios and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13</a:t>
            </a:r>
          </a:p>
        </p:txBody>
      </p:sp>
    </p:spTree>
    <p:extLst>
      <p:ext uri="{BB962C8B-B14F-4D97-AF65-F5344CB8AC3E}">
        <p14:creationId xmlns:p14="http://schemas.microsoft.com/office/powerpoint/2010/main" val="1886307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13.2 Define General Angles and Use Radian Measure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Angles in Standard Position</a:t>
            </a:r>
          </a:p>
          <a:p>
            <a:pPr lvl="1"/>
            <a:r>
              <a:rPr lang="en-US" dirty="0"/>
              <a:t>Vertex on origin</a:t>
            </a:r>
          </a:p>
          <a:p>
            <a:pPr lvl="1"/>
            <a:r>
              <a:rPr lang="en-US" dirty="0"/>
              <a:t>Initial Side on positive x-axis</a:t>
            </a:r>
          </a:p>
          <a:p>
            <a:pPr lvl="1"/>
            <a:r>
              <a:rPr lang="en-US" dirty="0"/>
              <a:t>Measured counterclockwise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200150"/>
            <a:ext cx="44672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4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13.2 Define General Angles and Use Radian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/>
          <a:p>
            <a:r>
              <a:rPr lang="en-US" dirty="0" err="1"/>
              <a:t>Coterminal</a:t>
            </a:r>
            <a:r>
              <a:rPr lang="en-US" dirty="0"/>
              <a:t> Angles</a:t>
            </a:r>
          </a:p>
          <a:p>
            <a:pPr lvl="1"/>
            <a:r>
              <a:rPr lang="en-US" dirty="0"/>
              <a:t>Different angles (measures) that have the same terminal side</a:t>
            </a:r>
          </a:p>
          <a:p>
            <a:pPr lvl="1"/>
            <a:r>
              <a:rPr lang="en-US" dirty="0"/>
              <a:t>Found by adding or subtracting multiples of 360°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3258"/>
            <a:ext cx="4552950" cy="39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89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13.2 Define General Angles and Use Radian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Draw an angle with the given measure in standard position.  Then find one positive </a:t>
            </a:r>
            <a:r>
              <a:rPr lang="en-US" dirty="0" err="1"/>
              <a:t>coterminal</a:t>
            </a:r>
            <a:r>
              <a:rPr lang="en-US" dirty="0"/>
              <a:t> angle and one negative </a:t>
            </a:r>
            <a:r>
              <a:rPr lang="en-US" dirty="0" err="1"/>
              <a:t>coterminal</a:t>
            </a:r>
            <a:r>
              <a:rPr lang="en-US" dirty="0"/>
              <a:t> angle.</a:t>
            </a:r>
          </a:p>
          <a:p>
            <a:r>
              <a:rPr lang="en-US" dirty="0"/>
              <a:t>65°</a:t>
            </a:r>
          </a:p>
          <a:p>
            <a:endParaRPr lang="en-US" dirty="0"/>
          </a:p>
          <a:p>
            <a:r>
              <a:rPr lang="en-US" dirty="0"/>
              <a:t>300°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48200" y="1200151"/>
            <a:ext cx="4038600" cy="3394472"/>
            <a:chOff x="4648200" y="1600200"/>
            <a:chExt cx="4038600" cy="452596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667500" y="1600200"/>
              <a:ext cx="0" cy="4525963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648200" y="3863182"/>
              <a:ext cx="4038600" cy="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91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13.2 Define General Angles and Use Radian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771900"/>
          </a:xfrm>
        </p:spPr>
        <p:txBody>
          <a:bodyPr>
            <a:normAutofit/>
          </a:bodyPr>
          <a:lstStyle/>
          <a:p>
            <a:r>
              <a:rPr lang="en-US" dirty="0"/>
              <a:t>Radian measure</a:t>
            </a:r>
          </a:p>
          <a:p>
            <a:pPr lvl="1"/>
            <a:r>
              <a:rPr lang="en-US" dirty="0"/>
              <a:t>Another unit to measure angles</a:t>
            </a:r>
          </a:p>
          <a:p>
            <a:pPr lvl="1"/>
            <a:r>
              <a:rPr lang="en-US" dirty="0"/>
              <a:t>1 radian is the angle when the arc length = the radius</a:t>
            </a:r>
          </a:p>
          <a:p>
            <a:pPr lvl="1"/>
            <a:r>
              <a:rPr lang="en-US" dirty="0"/>
              <a:t>There are 2</a:t>
            </a:r>
            <a:r>
              <a:rPr lang="el-GR" dirty="0"/>
              <a:t>π</a:t>
            </a:r>
            <a:r>
              <a:rPr lang="en-US" dirty="0"/>
              <a:t> radians in a circle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6" y="1085850"/>
            <a:ext cx="4733925" cy="405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40" y="857249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2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13.2 Define General Angles and Use Radian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convert between degrees and radians use fact that </a:t>
            </a:r>
          </a:p>
          <a:p>
            <a:pPr lvl="1"/>
            <a:r>
              <a:rPr lang="en-US" dirty="0"/>
              <a:t>180° = </a:t>
            </a:r>
            <a:r>
              <a:rPr lang="el-GR" dirty="0"/>
              <a:t>π</a:t>
            </a:r>
            <a:r>
              <a:rPr lang="en-US" dirty="0"/>
              <a:t> </a:t>
            </a:r>
          </a:p>
          <a:p>
            <a:r>
              <a:rPr lang="en-US" dirty="0"/>
              <a:t>Special angles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91025" y="1"/>
            <a:ext cx="4752975" cy="5143499"/>
            <a:chOff x="4352925" y="914400"/>
            <a:chExt cx="4752975" cy="53244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925" y="914400"/>
              <a:ext cx="4752975" cy="532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352925" y="914400"/>
              <a:ext cx="98107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9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13.2 Define General Angles and Use Radian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4419600" cy="339447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Convert the degree measure to radians, or the radian measure to degrees.</a:t>
                </a:r>
              </a:p>
              <a:p>
                <a:r>
                  <a:rPr lang="en-US" dirty="0"/>
                  <a:t>135°</a:t>
                </a:r>
              </a:p>
              <a:p>
                <a:endParaRPr lang="en-US" dirty="0"/>
              </a:p>
              <a:p>
                <a:r>
                  <a:rPr lang="en-US" dirty="0"/>
                  <a:t>-50°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4419600" cy="3394472"/>
              </a:xfrm>
              <a:blipFill rotWithShape="1">
                <a:blip r:embed="rId3"/>
                <a:stretch>
                  <a:fillRect l="-966" t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35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13.2 Define General Angles and Use Radian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Sector</a:t>
                </a:r>
              </a:p>
              <a:p>
                <a:pPr lvl="1"/>
                <a:r>
                  <a:rPr lang="en-US" dirty="0"/>
                  <a:t>Slice of a circle</a:t>
                </a:r>
              </a:p>
              <a:p>
                <a:endParaRPr lang="en-US" dirty="0"/>
              </a:p>
              <a:p>
                <a:r>
                  <a:rPr lang="en-US" dirty="0"/>
                  <a:t>Arc Length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θ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 must be in radians!</a:t>
                </a:r>
              </a:p>
              <a:p>
                <a:r>
                  <a:rPr lang="en-US" dirty="0"/>
                  <a:t>Area of Sector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 must be in radians!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1961" t="-1078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874" y="1385887"/>
            <a:ext cx="4807027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79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13.2 Define General Angles and Use Radian Measure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7719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Find the length of the outfield fence if it is 220 </a:t>
            </a:r>
            <a:r>
              <a:rPr lang="en-US" dirty="0" err="1"/>
              <a:t>ft</a:t>
            </a:r>
            <a:r>
              <a:rPr lang="en-US" dirty="0"/>
              <a:t> from home plate.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the area of the baseball field.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91101" y="1260872"/>
            <a:ext cx="3819525" cy="3825478"/>
            <a:chOff x="4991100" y="1681162"/>
            <a:chExt cx="3819525" cy="3514725"/>
          </a:xfrm>
        </p:grpSpPr>
        <p:sp>
          <p:nvSpPr>
            <p:cNvPr id="8" name="Rectangle 7"/>
            <p:cNvSpPr/>
            <p:nvPr/>
          </p:nvSpPr>
          <p:spPr>
            <a:xfrm>
              <a:off x="7848600" y="2209800"/>
              <a:ext cx="962025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0" y="1681162"/>
              <a:ext cx="3819525" cy="351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41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13.2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9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13.3 Evaluate Trigonometric Functions of Any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200150"/>
                <a:ext cx="4038600" cy="371475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Think of a point on the terminal side of an angle</a:t>
                </a:r>
              </a:p>
              <a:p>
                <a:r>
                  <a:rPr lang="en-US" dirty="0"/>
                  <a:t>You can draw a right triangle with the x-axis</a:t>
                </a:r>
              </a:p>
              <a:p>
                <a:pPr>
                  <a:tabLst>
                    <a:tab pos="233680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endParaRPr lang="en-US" b="0" dirty="0"/>
              </a:p>
              <a:p>
                <a:pPr>
                  <a:tabLst>
                    <a:tab pos="233680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tabLst>
                    <a:tab pos="233680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tabLst>
                    <a:tab pos="2336800" algn="l"/>
                  </a:tabLst>
                </a:pPr>
                <a:r>
                  <a:rPr lang="en-US" dirty="0"/>
                  <a:t>Unit Circle</a:t>
                </a:r>
              </a:p>
              <a:p>
                <a:pPr lvl="1">
                  <a:tabLst>
                    <a:tab pos="2336800" algn="l"/>
                  </a:tabLst>
                </a:pPr>
                <a:r>
                  <a:rPr lang="en-US" dirty="0"/>
                  <a:t>r = 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038600" cy="4953000"/>
              </a:xfrm>
              <a:blipFill rotWithShape="1">
                <a:blip r:embed="rId3"/>
                <a:stretch>
                  <a:fillRect l="-1961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1"/>
            <a:ext cx="4170680" cy="394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7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Larson Algebra 2</a:t>
            </a:r>
          </a:p>
          <a:p>
            <a:pPr lvl="1"/>
            <a:r>
              <a:rPr lang="en-US" i="1" dirty="0"/>
              <a:t>By Larson,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</a:p>
          <a:p>
            <a:pPr lvl="1"/>
            <a:r>
              <a:rPr lang="en-US" i="1" dirty="0"/>
              <a:t>2011 Holt 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Slides created by </a:t>
            </a:r>
          </a:p>
          <a:p>
            <a:r>
              <a:rPr lang="en-US" dirty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13.3 Evaluate Trigonometric Functions of Any Angle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0450"/>
          </a:xfrm>
        </p:spPr>
        <p:txBody>
          <a:bodyPr>
            <a:normAutofit/>
          </a:bodyPr>
          <a:lstStyle/>
          <a:p>
            <a:r>
              <a:rPr lang="en-US" dirty="0"/>
              <a:t>Evaluate the six trigonometric functions of </a:t>
            </a:r>
            <a:r>
              <a:rPr lang="el-GR" dirty="0"/>
              <a:t>θ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87830"/>
            <a:ext cx="32766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87830"/>
            <a:ext cx="3276586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50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13.3 Evaluate Trigonometric Functions of Any Angle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0450"/>
          </a:xfrm>
        </p:spPr>
        <p:txBody>
          <a:bodyPr>
            <a:normAutofit/>
          </a:bodyPr>
          <a:lstStyle/>
          <a:p>
            <a:r>
              <a:rPr lang="en-US" dirty="0"/>
              <a:t>Evaluate the six trigonometric functions of </a:t>
            </a:r>
            <a:r>
              <a:rPr lang="el-GR" dirty="0"/>
              <a:t>θ</a:t>
            </a:r>
            <a:r>
              <a:rPr lang="en-US" dirty="0"/>
              <a:t>.</a:t>
            </a:r>
          </a:p>
          <a:p>
            <a:r>
              <a:rPr lang="el-GR" dirty="0"/>
              <a:t>θ</a:t>
            </a:r>
            <a:r>
              <a:rPr lang="en-US" dirty="0"/>
              <a:t> = 180° </a:t>
            </a:r>
          </a:p>
        </p:txBody>
      </p:sp>
    </p:spTree>
    <p:extLst>
      <p:ext uri="{BB962C8B-B14F-4D97-AF65-F5344CB8AC3E}">
        <p14:creationId xmlns:p14="http://schemas.microsoft.com/office/powerpoint/2010/main" val="210234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13.3 Evaluate Trigonometric Functions of Any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Reference Angle</a:t>
            </a:r>
          </a:p>
          <a:p>
            <a:pPr lvl="1"/>
            <a:r>
              <a:rPr lang="en-US" dirty="0"/>
              <a:t>Angle between terminal side and x-axis</a:t>
            </a:r>
          </a:p>
          <a:p>
            <a:pPr lvl="1"/>
            <a:r>
              <a:rPr lang="en-US" dirty="0"/>
              <a:t>Has the same values for trig functions as 1</a:t>
            </a:r>
            <a:r>
              <a:rPr lang="en-US" baseline="30000" dirty="0"/>
              <a:t>st</a:t>
            </a:r>
            <a:r>
              <a:rPr lang="en-US" dirty="0"/>
              <a:t> quadrant angles</a:t>
            </a:r>
          </a:p>
          <a:p>
            <a:pPr lvl="1"/>
            <a:r>
              <a:rPr lang="en-US" dirty="0"/>
              <a:t>You just have to add the negative signs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085850"/>
            <a:ext cx="470535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0" y="154305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54305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33147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1" y="3314700"/>
            <a:ext cx="1297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Tan</a:t>
            </a:r>
          </a:p>
        </p:txBody>
      </p:sp>
    </p:spTree>
    <p:extLst>
      <p:ext uri="{BB962C8B-B14F-4D97-AF65-F5344CB8AC3E}">
        <p14:creationId xmlns:p14="http://schemas.microsoft.com/office/powerpoint/2010/main" val="67401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13.3 Evaluate Trigonometric Functions of Any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Sketch the angle.  Then find its reference angle.</a:t>
                </a:r>
              </a:p>
              <a:p>
                <a:r>
                  <a:rPr lang="en-US" dirty="0"/>
                  <a:t>150°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Evaluate cos(-60°) without a calculator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112" t="-1436" b="-4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3001"/>
            <a:ext cx="4038600" cy="3377156"/>
          </a:xfrm>
        </p:spPr>
      </p:pic>
    </p:spTree>
    <p:extLst>
      <p:ext uri="{BB962C8B-B14F-4D97-AF65-F5344CB8AC3E}">
        <p14:creationId xmlns:p14="http://schemas.microsoft.com/office/powerpoint/2010/main" val="298582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13.3 Evaluate Trigonometric Functions of Any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Estimate the horizontal distance traveled by a Red Kangaroo who jumps at an angle of 8° and with an initial speed of 53 feet per second (35 mph).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67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13.3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9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13.4 Evaluate Inverse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Find an angle whose tangent = 1</a:t>
                </a:r>
              </a:p>
              <a:p>
                <a:endParaRPr lang="en-US" dirty="0"/>
              </a:p>
              <a:p>
                <a:r>
                  <a:rPr lang="en-US" dirty="0"/>
                  <a:t>There are many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 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/>
                  <a:t>etc.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 order to find angles given sides (or x and y) we have to define the functions carefully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13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13.4 Evaluate Inverse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Inverse Trig Functions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0≤</m:t>
                    </m:r>
                    <m:r>
                      <a:rPr lang="en-US" b="0" i="1" smtClean="0">
                        <a:latin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441075" y="147408"/>
            <a:ext cx="2626725" cy="2500542"/>
            <a:chOff x="6126480" y="990600"/>
            <a:chExt cx="2626725" cy="2608897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480" y="990600"/>
              <a:ext cx="2626725" cy="2608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126480" y="1251297"/>
                  <a:ext cx="1112520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480" y="1251297"/>
                  <a:ext cx="111252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441075" y="2647950"/>
            <a:ext cx="2626725" cy="2495550"/>
            <a:chOff x="6126480" y="3886200"/>
            <a:chExt cx="2626725" cy="260889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480" y="3886200"/>
              <a:ext cx="2626725" cy="2608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126480" y="4117032"/>
                  <a:ext cx="1112520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480" y="4117032"/>
                  <a:ext cx="1112520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3657600" y="1581150"/>
            <a:ext cx="2626725" cy="2580610"/>
            <a:chOff x="3276600" y="2267256"/>
            <a:chExt cx="2626725" cy="2598024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2267871"/>
              <a:ext cx="2626725" cy="2597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276600" y="2267256"/>
                  <a:ext cx="1112520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2267256"/>
                  <a:ext cx="111252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16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5860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13.4 Evaluate Inverse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Evaluate the expression in both radians and degrees.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2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13.4 Evaluate Inverse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Solve the equation for </a:t>
                </a:r>
                <a:r>
                  <a:rPr lang="el-GR" dirty="0"/>
                  <a:t>θ</a:t>
                </a:r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=0.4;270°&lt;</m:t>
                    </m:r>
                    <m:r>
                      <a:rPr lang="en-US" b="0" i="1" smtClean="0">
                        <a:latin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</a:rPr>
                      <m:t>&lt;360°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=4.7;180°&lt;</m:t>
                    </m:r>
                    <m:r>
                      <a:rPr lang="en-US" b="0" i="1" smtClean="0">
                        <a:latin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</a:rPr>
                      <m:t>&lt;270°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=0.62;90°&lt;</m:t>
                    </m:r>
                    <m:r>
                      <a:rPr lang="en-US" b="0" i="1" smtClean="0">
                        <a:latin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</a:rPr>
                      <m:t>&lt;180°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70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13.1 Use Trigonometry with Right Triangles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800" dirty="0"/>
                  <a:t>If you have a right triangle, there are six ratios of sides that are always constant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18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/>
                          </a:rPr>
                          <m:t>opposite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/>
                          </a:rPr>
                          <m:t>hypotenuse</m:t>
                        </m:r>
                      </m:den>
                    </m:f>
                  </m:oMath>
                </a14:m>
                <a:endParaRPr lang="en-US" sz="1800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18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/>
                          </a:rPr>
                          <m:t>adjacent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/>
                          </a:rPr>
                          <m:t>hypotenuse</m:t>
                        </m:r>
                      </m:den>
                    </m:f>
                  </m:oMath>
                </a14:m>
                <a:endParaRPr lang="en-US" sz="1800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sz="18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/>
                          </a:rPr>
                          <m:t>opposite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/>
                          </a:rPr>
                          <m:t>adjacent</m:t>
                        </m:r>
                      </m:den>
                    </m:f>
                  </m:oMath>
                </a14:m>
                <a:endParaRPr lang="en-US" sz="1800" b="0" dirty="0"/>
              </a:p>
              <a:p>
                <a:pPr lvl="1"/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754" t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505200" y="2114550"/>
                <a:ext cx="3200400" cy="2133600"/>
              </a:xfrm>
            </p:spPr>
            <p:txBody>
              <a:bodyPr>
                <a:normAutofit/>
              </a:bodyPr>
              <a:lstStyle/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/>
                          </a:rPr>
                          <m:t>hypotenuse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/>
                          </a:rPr>
                          <m:t>opposite</m:t>
                        </m:r>
                      </m:den>
                    </m:f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/>
                          </a:rPr>
                          <m:t>hypotenuse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/>
                          </a:rPr>
                          <m:t>adjacent</m:t>
                        </m:r>
                      </m:den>
                    </m:f>
                  </m:oMath>
                </a14:m>
                <a:endParaRPr lang="en-US" sz="2000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/>
                          </a:rPr>
                          <m:t>adjacent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/>
                          </a:rPr>
                          <m:t>opposite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505200" y="2114550"/>
                <a:ext cx="3200400" cy="213360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51" y="1807756"/>
            <a:ext cx="2915949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3562350"/>
            <a:ext cx="9144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SOH</a:t>
            </a:r>
          </a:p>
          <a:p>
            <a:r>
              <a:rPr lang="en-US" sz="2800" dirty="0"/>
              <a:t>CAH</a:t>
            </a:r>
          </a:p>
          <a:p>
            <a:r>
              <a:rPr lang="en-US" sz="2800" dirty="0"/>
              <a:t>TOA</a:t>
            </a:r>
          </a:p>
        </p:txBody>
      </p:sp>
    </p:spTree>
    <p:extLst>
      <p:ext uri="{BB962C8B-B14F-4D97-AF65-F5344CB8AC3E}">
        <p14:creationId xmlns:p14="http://schemas.microsoft.com/office/powerpoint/2010/main" val="8660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13.4 Evaluate Inverse Trigonometric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the measure of angle </a:t>
            </a:r>
            <a:r>
              <a:rPr lang="el-GR" dirty="0"/>
              <a:t>θ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81150"/>
            <a:ext cx="4934752" cy="187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658" y="1581150"/>
            <a:ext cx="2776687" cy="187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13.4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9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13.5 Apply the Law of </a:t>
            </a:r>
            <a:r>
              <a:rPr lang="en-US" dirty="0" err="1"/>
              <a:t>Sines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 lesson 13.1 we solved right triangles</a:t>
                </a:r>
              </a:p>
              <a:p>
                <a:r>
                  <a:rPr lang="en-US" dirty="0"/>
                  <a:t>In this lesson we will solve any triangle if we know </a:t>
                </a:r>
              </a:p>
              <a:p>
                <a:pPr lvl="1"/>
                <a:r>
                  <a:rPr lang="en-US" dirty="0"/>
                  <a:t>2 Angles and 1 Side (AAS or ASA)</a:t>
                </a:r>
              </a:p>
              <a:p>
                <a:pPr lvl="1"/>
                <a:r>
                  <a:rPr lang="en-US" dirty="0"/>
                  <a:t>2 Sides and 1 Angle opposite a side (SSA)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Law of </a:t>
                </a:r>
                <a:r>
                  <a:rPr lang="en-US" dirty="0" err="1"/>
                  <a:t>Sines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</m:e>
                        </m:func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𝐵</m:t>
                            </m:r>
                          </m:e>
                        </m:func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𝐶</m:t>
                            </m:r>
                          </m:e>
                        </m:func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93" y="2743200"/>
            <a:ext cx="4280807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09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13.5 Apply the Law of </a:t>
            </a:r>
            <a:r>
              <a:rPr lang="en-US" dirty="0" err="1"/>
              <a:t>Sines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</a:t>
            </a:r>
            <a:r>
              <a:rPr lang="el-GR" dirty="0"/>
              <a:t>Δ</a:t>
            </a:r>
            <a:r>
              <a:rPr lang="en-US" dirty="0"/>
              <a:t>ABC if…</a:t>
            </a:r>
          </a:p>
          <a:p>
            <a:pPr lvl="1"/>
            <a:r>
              <a:rPr lang="en-US" dirty="0"/>
              <a:t>A = 51°, B = 44°, c = 11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93" y="914400"/>
            <a:ext cx="4280807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212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13.5 Apply the Law of </a:t>
            </a:r>
            <a:r>
              <a:rPr lang="en-US" dirty="0" err="1"/>
              <a:t>Sines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Indeterminant</a:t>
            </a:r>
            <a:r>
              <a:rPr lang="en-US" dirty="0"/>
              <a:t> Case (SSA)</a:t>
            </a:r>
          </a:p>
          <a:p>
            <a:pPr lvl="1"/>
            <a:r>
              <a:rPr lang="en-US" dirty="0"/>
              <a:t>Maybe no triangle, one triangle, or two triangles</a:t>
            </a:r>
          </a:p>
          <a:p>
            <a:r>
              <a:rPr lang="en-US" dirty="0"/>
              <a:t>In these examples, you know a, b, A</a:t>
            </a:r>
          </a:p>
          <a:p>
            <a:r>
              <a:rPr lang="en-US" dirty="0"/>
              <a:t>If A &gt; 90° and…</a:t>
            </a:r>
          </a:p>
          <a:p>
            <a:pPr lvl="1"/>
            <a:r>
              <a:rPr lang="en-US" dirty="0"/>
              <a:t>a ≤ b </a:t>
            </a:r>
            <a:r>
              <a:rPr lang="en-US" dirty="0">
                <a:sym typeface="Wingdings" pitchFamily="2" charset="2"/>
              </a:rPr>
              <a:t> no triangle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a &gt; b  1 triangle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343150"/>
            <a:ext cx="2581275" cy="12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27" y="3771901"/>
            <a:ext cx="2436648" cy="124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59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13.5 Apply the Law of </a:t>
            </a:r>
            <a:r>
              <a:rPr lang="en-US" dirty="0" err="1"/>
              <a:t>Sines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&lt; 90° and…	(h = b sin A)</a:t>
            </a:r>
          </a:p>
          <a:p>
            <a:pPr lvl="1"/>
            <a:r>
              <a:rPr lang="en-US" dirty="0"/>
              <a:t>h &gt; a </a:t>
            </a:r>
            <a:r>
              <a:rPr lang="en-US" dirty="0">
                <a:sym typeface="Wingdings" pitchFamily="2" charset="2"/>
              </a:rPr>
              <a:t> no triangle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h = a  one triangle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085850"/>
            <a:ext cx="3419475" cy="13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2594610"/>
            <a:ext cx="3419475" cy="163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7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13.5 Apply the Law of </a:t>
            </a:r>
            <a:r>
              <a:rPr lang="en-US" dirty="0" err="1"/>
              <a:t>Sines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2" indent="-342900">
              <a:buFont typeface="Wingdings 2" pitchFamily="18" charset="2"/>
              <a:buChar char=""/>
            </a:pPr>
            <a:r>
              <a:rPr lang="en-US" dirty="0"/>
              <a:t>a ≥ b </a:t>
            </a:r>
            <a:r>
              <a:rPr lang="en-US" dirty="0">
                <a:sym typeface="Wingdings" pitchFamily="2" charset="2"/>
              </a:rPr>
              <a:t> one triangle</a:t>
            </a:r>
            <a:endParaRPr lang="en-US" dirty="0"/>
          </a:p>
          <a:p>
            <a:pPr marL="742950" lvl="2" indent="-342900">
              <a:buFont typeface="Wingdings 2" pitchFamily="18" charset="2"/>
              <a:buChar char=""/>
            </a:pPr>
            <a:endParaRPr lang="en-US" dirty="0"/>
          </a:p>
          <a:p>
            <a:pPr marL="742950" lvl="2" indent="-342900">
              <a:buFont typeface="Wingdings 2" pitchFamily="18" charset="2"/>
              <a:buChar char=""/>
            </a:pPr>
            <a:endParaRPr lang="en-US" dirty="0"/>
          </a:p>
          <a:p>
            <a:pPr marL="742950" lvl="2" indent="-342900">
              <a:buFont typeface="Wingdings 2" pitchFamily="18" charset="2"/>
              <a:buChar char=""/>
            </a:pPr>
            <a:endParaRPr lang="en-US" dirty="0"/>
          </a:p>
          <a:p>
            <a:pPr marL="742950" lvl="2" indent="-342900">
              <a:buFont typeface="Wingdings 2" pitchFamily="18" charset="2"/>
              <a:buChar char=""/>
            </a:pPr>
            <a:r>
              <a:rPr lang="en-US" dirty="0"/>
              <a:t>h &lt; a &lt; b </a:t>
            </a:r>
            <a:r>
              <a:rPr lang="en-US" dirty="0">
                <a:sym typeface="Wingdings" pitchFamily="2" charset="2"/>
              </a:rPr>
              <a:t> two triangles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361" y="2451147"/>
            <a:ext cx="3308279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75" y="909050"/>
            <a:ext cx="4464649" cy="143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35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13.5 Apply the Law of </a:t>
            </a:r>
            <a:r>
              <a:rPr lang="en-US" dirty="0" err="1"/>
              <a:t>Sines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</a:t>
            </a:r>
            <a:r>
              <a:rPr lang="el-GR" dirty="0"/>
              <a:t>Δ</a:t>
            </a:r>
            <a:r>
              <a:rPr lang="en-US" dirty="0"/>
              <a:t>ABC</a:t>
            </a:r>
          </a:p>
          <a:p>
            <a:pPr lvl="1"/>
            <a:r>
              <a:rPr lang="en-US" dirty="0"/>
              <a:t>A = 122°, a = 18, b = 12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 = 36°, a = 9, b = 12</a:t>
            </a:r>
          </a:p>
        </p:txBody>
      </p:sp>
    </p:spTree>
    <p:extLst>
      <p:ext uri="{BB962C8B-B14F-4D97-AF65-F5344CB8AC3E}">
        <p14:creationId xmlns:p14="http://schemas.microsoft.com/office/powerpoint/2010/main" val="4470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13.5 Apply the Law of </a:t>
            </a:r>
            <a:r>
              <a:rPr lang="en-US" dirty="0" err="1"/>
              <a:t>Sines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Area of Triangle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𝐴𝑟𝑒𝑎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𝑏h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𝐴𝑟𝑒𝑎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𝑏𝑐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𝐴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Find the area of </a:t>
                </a:r>
                <a:r>
                  <a:rPr lang="el-GR" dirty="0"/>
                  <a:t>Δ</a:t>
                </a:r>
                <a:r>
                  <a:rPr lang="en-US" dirty="0"/>
                  <a:t>ABC with…</a:t>
                </a:r>
              </a:p>
              <a:p>
                <a:pPr lvl="1"/>
                <a:r>
                  <a:rPr lang="en-US" dirty="0"/>
                  <a:t>a = 10, b = 14, C = 46° 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t="-3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85850"/>
            <a:ext cx="4114800" cy="217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4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13.5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13.1 Use Trigonometry with Right Triangles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Evaluate the six trigonometric functions of the angle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00201"/>
            <a:ext cx="3026229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24" y="1600201"/>
            <a:ext cx="3686293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15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13.6 Apply the Law of Cosines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When you need to solve a triangle and can’t use Law of </a:t>
                </a:r>
                <a:r>
                  <a:rPr lang="en-US" dirty="0" err="1"/>
                  <a:t>Sines</a:t>
                </a:r>
                <a:r>
                  <a:rPr lang="en-US" dirty="0"/>
                  <a:t>,  use Law of Cosines</a:t>
                </a:r>
              </a:p>
              <a:p>
                <a:pPr lvl="1"/>
                <a:r>
                  <a:rPr lang="en-US" dirty="0"/>
                  <a:t>2 Sides and Included angle (SAS)</a:t>
                </a:r>
              </a:p>
              <a:p>
                <a:pPr lvl="1"/>
                <a:r>
                  <a:rPr lang="en-US" dirty="0"/>
                  <a:t>3 Sides (SSS)</a:t>
                </a:r>
              </a:p>
              <a:p>
                <a:r>
                  <a:rPr lang="en-US" dirty="0"/>
                  <a:t>Law of Cosines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−2</m:t>
                    </m:r>
                    <m:r>
                      <a:rPr lang="en-US" b="0" i="1" smtClean="0">
                        <a:latin typeface="Cambria Math"/>
                      </a:rPr>
                      <m:t>𝑏𝑐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−2</m:t>
                    </m:r>
                    <m:r>
                      <a:rPr lang="en-US" b="0" i="1" smtClean="0">
                        <a:latin typeface="Cambria Math"/>
                      </a:rPr>
                      <m:t>𝑎𝑐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−2</m:t>
                    </m:r>
                    <m:r>
                      <a:rPr lang="en-US" b="0" i="1" smtClean="0">
                        <a:latin typeface="Cambria Math"/>
                      </a:rPr>
                      <m:t>𝑎𝑏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902" y="2457450"/>
            <a:ext cx="3785658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7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13.6 Apply the Law of Cosines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</a:t>
            </a:r>
            <a:r>
              <a:rPr lang="el-GR" dirty="0"/>
              <a:t>Δ</a:t>
            </a:r>
            <a:r>
              <a:rPr lang="en-US" dirty="0"/>
              <a:t>ABC if…</a:t>
            </a:r>
          </a:p>
          <a:p>
            <a:pPr lvl="1"/>
            <a:r>
              <a:rPr lang="en-US" dirty="0"/>
              <a:t>a = 8, c = 10, B = 48°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 = 14, b = 16, c = 9</a:t>
            </a:r>
          </a:p>
        </p:txBody>
      </p:sp>
    </p:spTree>
    <p:extLst>
      <p:ext uri="{BB962C8B-B14F-4D97-AF65-F5344CB8AC3E}">
        <p14:creationId xmlns:p14="http://schemas.microsoft.com/office/powerpoint/2010/main" val="130338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13.6 Apply the Law of Cosines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657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Heron’s Area Formula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𝐴𝑟𝑒𝑎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ra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Find the area of </a:t>
                </a:r>
                <a:r>
                  <a:rPr lang="el-GR" dirty="0"/>
                  <a:t>Δ</a:t>
                </a:r>
                <a:r>
                  <a:rPr lang="en-US" dirty="0"/>
                  <a:t>ABC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657600"/>
              </a:xfrm>
              <a:blipFill>
                <a:blip r:embed="rId3"/>
                <a:stretch>
                  <a:fillRect l="-889" t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1"/>
            <a:ext cx="4419600" cy="190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4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3" action="ppaction://hlinkpres?slideindex=1&amp;slidetitle="/>
              </a:rPr>
              <a:t>13.6 </a:t>
            </a:r>
            <a:r>
              <a:rPr lang="en-US" dirty="0">
                <a:hlinkClick r:id="rId3" action="ppaction://hlinkpres?slideindex=1&amp;slidetitle="/>
              </a:rPr>
              <a:t>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13.1 Use Trigonometry with Right Triangles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 right triangle,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 is an acute angle and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.  What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57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13.1 Use Trigonometry with Right Triangles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Right Triangles</a:t>
            </a:r>
          </a:p>
          <a:p>
            <a:r>
              <a:rPr lang="en-US" dirty="0"/>
              <a:t>30° - 60° - 90°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45° - 45° - 90°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42950"/>
            <a:ext cx="206437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86186"/>
            <a:ext cx="2447925" cy="265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13.1 Use Trigonometry with Right Triangles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 the diagram to solve the right triangle if…</a:t>
            </a:r>
          </a:p>
          <a:p>
            <a:r>
              <a:rPr lang="en-US" dirty="0"/>
              <a:t>B = 45°, c = 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 = 60°, a = 7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= 32°, b = 10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19150"/>
            <a:ext cx="49149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55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13.1 Use Trigonometry with Right Triangles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the distance between Powell Point and </a:t>
            </a:r>
            <a:r>
              <a:rPr lang="en-US" dirty="0" err="1"/>
              <a:t>Widforss</a:t>
            </a:r>
            <a:r>
              <a:rPr lang="en-US" dirty="0"/>
              <a:t> Point.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559940"/>
            <a:ext cx="3352800" cy="358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33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13.1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23128"/>
      </p:ext>
    </p:extLst>
  </p:cSld>
  <p:clrMapOvr>
    <a:masterClrMapping/>
  </p:clrMapOvr>
</p:sld>
</file>

<file path=ppt/theme/theme1.xml><?xml version="1.0" encoding="utf-8"?>
<a:theme xmlns:a="http://schemas.openxmlformats.org/drawingml/2006/main" name="Green Fractal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Fractal</Template>
  <TotalTime>13165</TotalTime>
  <Words>2437</Words>
  <Application>Microsoft Office PowerPoint</Application>
  <PresentationFormat>On-screen Show (16:9)</PresentationFormat>
  <Paragraphs>486</Paragraphs>
  <Slides>43</Slides>
  <Notes>41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 Math</vt:lpstr>
      <vt:lpstr>Comic Sans MS</vt:lpstr>
      <vt:lpstr>Wingdings</vt:lpstr>
      <vt:lpstr>Wingdings 2</vt:lpstr>
      <vt:lpstr>Green Fractal</vt:lpstr>
      <vt:lpstr>Trigonometric Ratios and Functions</vt:lpstr>
      <vt:lpstr>PowerPoint Presentation</vt:lpstr>
      <vt:lpstr>13.1 Use Trigonometry with Right Triangles</vt:lpstr>
      <vt:lpstr>13.1 Use Trigonometry with Right Triangles</vt:lpstr>
      <vt:lpstr>13.1 Use Trigonometry with Right Triangles</vt:lpstr>
      <vt:lpstr>13.1 Use Trigonometry with Right Triangles</vt:lpstr>
      <vt:lpstr>13.1 Use Trigonometry with Right Triangles</vt:lpstr>
      <vt:lpstr>13.1 Use Trigonometry with Right Triangles</vt:lpstr>
      <vt:lpstr>Quiz</vt:lpstr>
      <vt:lpstr>13.2 Define General Angles and Use Radian Measure</vt:lpstr>
      <vt:lpstr>13.2 Define General Angles and Use Radian Measure</vt:lpstr>
      <vt:lpstr>13.2 Define General Angles and Use Radian Measure</vt:lpstr>
      <vt:lpstr>13.2 Define General Angles and Use Radian Measure</vt:lpstr>
      <vt:lpstr>13.2 Define General Angles and Use Radian Measure</vt:lpstr>
      <vt:lpstr>13.2 Define General Angles and Use Radian Measure</vt:lpstr>
      <vt:lpstr>13.2 Define General Angles and Use Radian Measure</vt:lpstr>
      <vt:lpstr>13.2 Define General Angles and Use Radian Measure</vt:lpstr>
      <vt:lpstr>Quiz</vt:lpstr>
      <vt:lpstr>13.3 Evaluate Trigonometric Functions of Any Angle</vt:lpstr>
      <vt:lpstr>13.3 Evaluate Trigonometric Functions of Any Angle</vt:lpstr>
      <vt:lpstr>13.3 Evaluate Trigonometric Functions of Any Angle</vt:lpstr>
      <vt:lpstr>13.3 Evaluate Trigonometric Functions of Any Angle</vt:lpstr>
      <vt:lpstr>13.3 Evaluate Trigonometric Functions of Any Angle</vt:lpstr>
      <vt:lpstr>13.3 Evaluate Trigonometric Functions of Any Angle</vt:lpstr>
      <vt:lpstr>Quiz</vt:lpstr>
      <vt:lpstr>13.4 Evaluate Inverse Trigonometric Functions</vt:lpstr>
      <vt:lpstr>13.4 Evaluate Inverse Trigonometric Functions</vt:lpstr>
      <vt:lpstr>13.4 Evaluate Inverse Trigonometric Functions</vt:lpstr>
      <vt:lpstr>13.4 Evaluate Inverse Trigonometric Functions</vt:lpstr>
      <vt:lpstr>13.4 Evaluate Inverse Trigonometric Functions</vt:lpstr>
      <vt:lpstr>Quiz</vt:lpstr>
      <vt:lpstr>13.5 Apply the Law of Sines</vt:lpstr>
      <vt:lpstr>13.5 Apply the Law of Sines</vt:lpstr>
      <vt:lpstr>13.5 Apply the Law of Sines</vt:lpstr>
      <vt:lpstr>13.5 Apply the Law of Sines</vt:lpstr>
      <vt:lpstr>13.5 Apply the Law of Sines</vt:lpstr>
      <vt:lpstr>13.5 Apply the Law of Sines</vt:lpstr>
      <vt:lpstr>13.5 Apply the Law of Sines</vt:lpstr>
      <vt:lpstr>Quiz</vt:lpstr>
      <vt:lpstr>13.6 Apply the Law of Cosines</vt:lpstr>
      <vt:lpstr>13.6 Apply the Law of Cosines</vt:lpstr>
      <vt:lpstr>13.6 Apply the Law of Cosines</vt:lpstr>
      <vt:lpstr>Quiz</vt:lpstr>
    </vt:vector>
  </TitlesOfParts>
  <Company>Andrews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Trigonometric Ratios and Functions</dc:title>
  <dc:creator>Richard  Wright</dc:creator>
  <cp:lastModifiedBy>Richard Wright</cp:lastModifiedBy>
  <cp:revision>73</cp:revision>
  <cp:lastPrinted>2021-04-12T15:54:41Z</cp:lastPrinted>
  <dcterms:created xsi:type="dcterms:W3CDTF">2011-04-08T18:25:30Z</dcterms:created>
  <dcterms:modified xsi:type="dcterms:W3CDTF">2021-04-12T15:54:46Z</dcterms:modified>
</cp:coreProperties>
</file>